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85" r:id="rId4"/>
    <p:sldId id="266" r:id="rId5"/>
    <p:sldId id="286" r:id="rId6"/>
    <p:sldId id="282" r:id="rId7"/>
    <p:sldId id="290" r:id="rId8"/>
    <p:sldId id="267" r:id="rId9"/>
    <p:sldId id="268" r:id="rId10"/>
    <p:sldId id="270" r:id="rId11"/>
    <p:sldId id="272" r:id="rId12"/>
    <p:sldId id="273" r:id="rId13"/>
    <p:sldId id="274" r:id="rId14"/>
    <p:sldId id="278" r:id="rId15"/>
    <p:sldId id="276" r:id="rId16"/>
    <p:sldId id="280" r:id="rId17"/>
    <p:sldId id="284" r:id="rId18"/>
    <p:sldId id="287" r:id="rId19"/>
    <p:sldId id="288" r:id="rId20"/>
    <p:sldId id="289" r:id="rId21"/>
    <p:sldId id="283" r:id="rId22"/>
    <p:sldId id="26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71" autoAdjust="0"/>
    <p:restoredTop sz="94660"/>
  </p:normalViewPr>
  <p:slideViewPr>
    <p:cSldViewPr>
      <p:cViewPr varScale="1">
        <p:scale>
          <a:sx n="66" d="100"/>
          <a:sy n="66" d="100"/>
        </p:scale>
        <p:origin x="87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046F4A-9075-46E3-BF95-753086982313}"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2703600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046F4A-9075-46E3-BF95-753086982313}"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150075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046F4A-9075-46E3-BF95-753086982313}"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14321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046F4A-9075-46E3-BF95-753086982313}"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301902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046F4A-9075-46E3-BF95-753086982313}"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342933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046F4A-9075-46E3-BF95-753086982313}"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367505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046F4A-9075-46E3-BF95-753086982313}" type="datetimeFigureOut">
              <a:rPr lang="en-US" smtClean="0"/>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50368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046F4A-9075-46E3-BF95-753086982313}" type="datetimeFigureOut">
              <a:rPr lang="en-US" smtClean="0"/>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2528649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46F4A-9075-46E3-BF95-753086982313}" type="datetimeFigureOut">
              <a:rPr lang="en-US" smtClean="0"/>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381214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046F4A-9075-46E3-BF95-753086982313}"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307150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046F4A-9075-46E3-BF95-753086982313}"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74CF8-1E15-48BE-8F62-BC94237F78D6}" type="slidenum">
              <a:rPr lang="en-US" smtClean="0"/>
              <a:t>‹#›</a:t>
            </a:fld>
            <a:endParaRPr lang="en-US"/>
          </a:p>
        </p:txBody>
      </p:sp>
    </p:spTree>
    <p:extLst>
      <p:ext uri="{BB962C8B-B14F-4D97-AF65-F5344CB8AC3E}">
        <p14:creationId xmlns:p14="http://schemas.microsoft.com/office/powerpoint/2010/main" val="255408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46F4A-9075-46E3-BF95-753086982313}" type="datetimeFigureOut">
              <a:rPr lang="en-US" smtClean="0"/>
              <a:t>9/22/2020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74CF8-1E15-48BE-8F62-BC94237F78D6}" type="slidenum">
              <a:rPr lang="en-US" smtClean="0"/>
              <a:t>‹#›</a:t>
            </a:fld>
            <a:endParaRPr lang="en-US"/>
          </a:p>
        </p:txBody>
      </p:sp>
    </p:spTree>
    <p:extLst>
      <p:ext uri="{BB962C8B-B14F-4D97-AF65-F5344CB8AC3E}">
        <p14:creationId xmlns:p14="http://schemas.microsoft.com/office/powerpoint/2010/main" val="1862525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4800" y="0"/>
            <a:ext cx="8382000" cy="6629400"/>
          </a:xfrm>
        </p:spPr>
        <p:txBody>
          <a:bodyPr>
            <a:normAutofit/>
          </a:bodyPr>
          <a:lstStyle/>
          <a:p>
            <a:r>
              <a:rPr lang="en-US" b="1" dirty="0">
                <a:solidFill>
                  <a:schemeClr val="bg1">
                    <a:lumMod val="50000"/>
                  </a:schemeClr>
                </a:solidFill>
                <a:latin typeface="Times New Roman" panose="02020603050405020304" pitchFamily="18" charset="0"/>
                <a:cs typeface="Times New Roman" panose="02020603050405020304" pitchFamily="18" charset="0"/>
              </a:rPr>
              <a:t>IOT BASED SMART WASTE MANAGEMENT SYSTEM </a:t>
            </a:r>
          </a:p>
        </p:txBody>
      </p:sp>
      <p:pic>
        <p:nvPicPr>
          <p:cNvPr id="3" name="Picture 2"/>
          <p:cNvPicPr>
            <a:picLocks noChangeAspect="1"/>
          </p:cNvPicPr>
          <p:nvPr/>
        </p:nvPicPr>
        <p:blipFill>
          <a:blip r:embed="rId2"/>
          <a:stretch>
            <a:fillRect/>
          </a:stretch>
        </p:blipFill>
        <p:spPr>
          <a:xfrm>
            <a:off x="13648" y="0"/>
            <a:ext cx="9096375" cy="1266825"/>
          </a:xfrm>
          <a:prstGeom prst="rect">
            <a:avLst/>
          </a:prstGeom>
        </p:spPr>
      </p:pic>
      <p:sp>
        <p:nvSpPr>
          <p:cNvPr id="4" name="TextBox 3"/>
          <p:cNvSpPr txBox="1"/>
          <p:nvPr/>
        </p:nvSpPr>
        <p:spPr>
          <a:xfrm>
            <a:off x="609600" y="1600200"/>
            <a:ext cx="8977952" cy="430887"/>
          </a:xfrm>
          <a:prstGeom prst="rect">
            <a:avLst/>
          </a:prstGeom>
          <a:noFill/>
        </p:spPr>
        <p:txBody>
          <a:bodyPr wrap="square" rtlCol="0">
            <a:spAutoFit/>
          </a:bodyPr>
          <a:lstStyle/>
          <a:p>
            <a:r>
              <a:rPr lang="en-US" sz="2200" dirty="0"/>
              <a:t>DEPARTMENT OF ELECTRONICS AND COMMUNICATION ENGINEERING</a:t>
            </a:r>
          </a:p>
        </p:txBody>
      </p:sp>
      <p:sp>
        <p:nvSpPr>
          <p:cNvPr id="5" name="TextBox 4"/>
          <p:cNvSpPr txBox="1"/>
          <p:nvPr/>
        </p:nvSpPr>
        <p:spPr>
          <a:xfrm>
            <a:off x="304800" y="5263487"/>
            <a:ext cx="3269869" cy="646331"/>
          </a:xfrm>
          <a:prstGeom prst="rect">
            <a:avLst/>
          </a:prstGeom>
          <a:noFill/>
        </p:spPr>
        <p:txBody>
          <a:bodyPr wrap="none" rtlCol="0">
            <a:spAutoFit/>
          </a:bodyPr>
          <a:lstStyle/>
          <a:p>
            <a:r>
              <a:rPr lang="en-US" b="1" dirty="0"/>
              <a:t>Guide by:</a:t>
            </a:r>
          </a:p>
          <a:p>
            <a:r>
              <a:rPr lang="en-US" dirty="0"/>
              <a:t>         Asst </a:t>
            </a:r>
            <a:r>
              <a:rPr lang="en-US" dirty="0" err="1"/>
              <a:t>Prof.Mr.B.DINESH.,M.E</a:t>
            </a:r>
            <a:r>
              <a:rPr lang="en-US" dirty="0"/>
              <a:t> </a:t>
            </a:r>
          </a:p>
        </p:txBody>
      </p:sp>
      <p:sp>
        <p:nvSpPr>
          <p:cNvPr id="6" name="TextBox 5"/>
          <p:cNvSpPr txBox="1"/>
          <p:nvPr/>
        </p:nvSpPr>
        <p:spPr>
          <a:xfrm>
            <a:off x="5867400" y="5257800"/>
            <a:ext cx="2971800" cy="1200329"/>
          </a:xfrm>
          <a:prstGeom prst="rect">
            <a:avLst/>
          </a:prstGeom>
          <a:noFill/>
        </p:spPr>
        <p:txBody>
          <a:bodyPr wrap="square" rtlCol="0">
            <a:spAutoFit/>
          </a:bodyPr>
          <a:lstStyle/>
          <a:p>
            <a:r>
              <a:rPr lang="en-US" b="1" dirty="0"/>
              <a:t>Presented by:</a:t>
            </a:r>
          </a:p>
          <a:p>
            <a:r>
              <a:rPr lang="en-US" dirty="0"/>
              <a:t>	AVINASH.G</a:t>
            </a:r>
          </a:p>
          <a:p>
            <a:r>
              <a:rPr lang="en-US" dirty="0"/>
              <a:t>	PRAKASH.D</a:t>
            </a:r>
          </a:p>
          <a:p>
            <a:r>
              <a:rPr lang="en-US" dirty="0"/>
              <a:t>	RANJITH KUMAR.R</a:t>
            </a:r>
          </a:p>
        </p:txBody>
      </p:sp>
    </p:spTree>
    <p:extLst>
      <p:ext uri="{BB962C8B-B14F-4D97-AF65-F5344CB8AC3E}">
        <p14:creationId xmlns:p14="http://schemas.microsoft.com/office/powerpoint/2010/main" val="59314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normAutofit/>
          </a:bodyPr>
          <a:lstStyle/>
          <a:p>
            <a:r>
              <a:rPr lang="en-US" u="sng" dirty="0"/>
              <a:t>ESP8266 WIFI-MODULE</a:t>
            </a:r>
          </a:p>
        </p:txBody>
      </p:sp>
      <p:sp>
        <p:nvSpPr>
          <p:cNvPr id="3" name="Content Placeholder 2"/>
          <p:cNvSpPr>
            <a:spLocks noGrp="1"/>
          </p:cNvSpPr>
          <p:nvPr>
            <p:ph idx="1"/>
          </p:nvPr>
        </p:nvSpPr>
        <p:spPr>
          <a:xfrm>
            <a:off x="3200400" y="1772529"/>
            <a:ext cx="6324600" cy="5118295"/>
          </a:xfrm>
        </p:spPr>
        <p:txBody>
          <a:bodyPr>
            <a:normAutofit/>
          </a:bodyPr>
          <a:lstStyle/>
          <a:p>
            <a:pPr>
              <a:buFont typeface="Wingdings" panose="05000000000000000000" pitchFamily="2" charset="2"/>
              <a:buChar char="Ø"/>
            </a:pPr>
            <a:r>
              <a:rPr lang="en-US" dirty="0"/>
              <a:t>802.11 b/g/n.</a:t>
            </a:r>
          </a:p>
          <a:p>
            <a:pPr>
              <a:buFont typeface="Wingdings" panose="05000000000000000000" pitchFamily="2" charset="2"/>
              <a:buChar char="Ø"/>
            </a:pPr>
            <a:r>
              <a:rPr lang="en-US" dirty="0"/>
              <a:t>Frequency range : 2.4GHz - 2.5GHZ.</a:t>
            </a:r>
          </a:p>
          <a:p>
            <a:pPr>
              <a:buFont typeface="Wingdings" panose="05000000000000000000" pitchFamily="2" charset="2"/>
              <a:buChar char="Ø"/>
            </a:pPr>
            <a:r>
              <a:rPr lang="en-US" dirty="0"/>
              <a:t>Operating voltage : 3.0v~3.6v.</a:t>
            </a:r>
          </a:p>
          <a:p>
            <a:pPr>
              <a:buFont typeface="Wingdings" panose="05000000000000000000" pitchFamily="2" charset="2"/>
              <a:buChar char="Ø"/>
            </a:pPr>
            <a:r>
              <a:rPr lang="en-US" dirty="0"/>
              <a:t>Operating current: Average value 80mA.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772529"/>
            <a:ext cx="2286000" cy="2286000"/>
          </a:xfrm>
          <a:prstGeom prst="rect">
            <a:avLst/>
          </a:prstGeom>
        </p:spPr>
      </p:pic>
    </p:spTree>
    <p:extLst>
      <p:ext uri="{BB962C8B-B14F-4D97-AF65-F5344CB8AC3E}">
        <p14:creationId xmlns:p14="http://schemas.microsoft.com/office/powerpoint/2010/main" val="68811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normAutofit/>
          </a:bodyPr>
          <a:lstStyle/>
          <a:p>
            <a:r>
              <a:rPr lang="en-US" u="sng" dirty="0"/>
              <a:t>MQ-6(GAS SENSOR)</a:t>
            </a:r>
          </a:p>
        </p:txBody>
      </p:sp>
      <p:sp>
        <p:nvSpPr>
          <p:cNvPr id="3" name="Content Placeholder 2"/>
          <p:cNvSpPr>
            <a:spLocks noGrp="1"/>
          </p:cNvSpPr>
          <p:nvPr>
            <p:ph idx="1"/>
          </p:nvPr>
        </p:nvSpPr>
        <p:spPr>
          <a:xfrm>
            <a:off x="3276600" y="1524000"/>
            <a:ext cx="5867400" cy="5118295"/>
          </a:xfrm>
        </p:spPr>
        <p:txBody>
          <a:bodyPr>
            <a:normAutofit/>
          </a:bodyPr>
          <a:lstStyle/>
          <a:p>
            <a:pPr>
              <a:buFont typeface="Wingdings" panose="05000000000000000000" pitchFamily="2" charset="2"/>
              <a:buChar char="Ø"/>
            </a:pPr>
            <a:r>
              <a:rPr lang="en-US" dirty="0"/>
              <a:t>Sensitivity to LPG, </a:t>
            </a:r>
            <a:r>
              <a:rPr lang="en-US" dirty="0" err="1"/>
              <a:t>iso</a:t>
            </a:r>
            <a:r>
              <a:rPr lang="en-US" dirty="0"/>
              <a:t>-butane, propane, alcohol, smoke</a:t>
            </a:r>
          </a:p>
          <a:p>
            <a:pPr>
              <a:buFont typeface="Wingdings" panose="05000000000000000000" pitchFamily="2" charset="2"/>
              <a:buChar char="Ø"/>
            </a:pPr>
            <a:r>
              <a:rPr lang="en-US" dirty="0"/>
              <a:t>Detection Range: 100 - 10,000 ppm </a:t>
            </a:r>
          </a:p>
          <a:p>
            <a:pPr>
              <a:buFont typeface="Wingdings" panose="05000000000000000000" pitchFamily="2" charset="2"/>
              <a:buChar char="Ø"/>
            </a:pPr>
            <a:r>
              <a:rPr lang="en-US" dirty="0"/>
              <a:t>Fast Response Time: &lt;10s</a:t>
            </a:r>
          </a:p>
          <a:p>
            <a:pPr>
              <a:buFont typeface="Wingdings" panose="05000000000000000000" pitchFamily="2" charset="2"/>
              <a:buChar char="Ø"/>
            </a:pPr>
            <a:r>
              <a:rPr lang="en-US" dirty="0"/>
              <a:t>Voltage: 5.0V</a:t>
            </a:r>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364" r="16074"/>
          <a:stretch/>
        </p:blipFill>
        <p:spPr>
          <a:xfrm>
            <a:off x="186396" y="934580"/>
            <a:ext cx="2328204" cy="20170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8519"/>
            <a:ext cx="2971800" cy="1703832"/>
          </a:xfrm>
          <a:prstGeom prst="rect">
            <a:avLst/>
          </a:prstGeom>
        </p:spPr>
      </p:pic>
    </p:spTree>
    <p:extLst>
      <p:ext uri="{BB962C8B-B14F-4D97-AF65-F5344CB8AC3E}">
        <p14:creationId xmlns:p14="http://schemas.microsoft.com/office/powerpoint/2010/main" val="264151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normAutofit/>
          </a:bodyPr>
          <a:lstStyle/>
          <a:p>
            <a:r>
              <a:rPr lang="en-US" u="sng" dirty="0"/>
              <a:t>ULTRASONIC SENSOR</a:t>
            </a:r>
          </a:p>
        </p:txBody>
      </p:sp>
      <p:sp>
        <p:nvSpPr>
          <p:cNvPr id="3" name="Content Placeholder 2"/>
          <p:cNvSpPr>
            <a:spLocks noGrp="1"/>
          </p:cNvSpPr>
          <p:nvPr>
            <p:ph idx="1"/>
          </p:nvPr>
        </p:nvSpPr>
        <p:spPr>
          <a:xfrm>
            <a:off x="3276600" y="1752600"/>
            <a:ext cx="5943600" cy="5727896"/>
          </a:xfrm>
        </p:spPr>
        <p:txBody>
          <a:bodyPr>
            <a:normAutofit/>
          </a:bodyPr>
          <a:lstStyle/>
          <a:p>
            <a:pPr>
              <a:buFont typeface="Wingdings" panose="05000000000000000000" pitchFamily="2" charset="2"/>
              <a:buChar char="Ø"/>
            </a:pPr>
            <a:r>
              <a:rPr lang="en-US" dirty="0"/>
              <a:t>Detecting range: 3cm-4m </a:t>
            </a:r>
          </a:p>
          <a:p>
            <a:pPr>
              <a:buFont typeface="Wingdings" panose="05000000000000000000" pitchFamily="2" charset="2"/>
              <a:buChar char="Ø"/>
            </a:pPr>
            <a:r>
              <a:rPr lang="en-US" dirty="0"/>
              <a:t>30 degree angle</a:t>
            </a:r>
          </a:p>
          <a:p>
            <a:pPr>
              <a:buFont typeface="Wingdings" panose="05000000000000000000" pitchFamily="2" charset="2"/>
              <a:buChar char="Ø"/>
            </a:pPr>
            <a:r>
              <a:rPr lang="en-US" dirty="0"/>
              <a:t>Supply voltage: 5 v </a:t>
            </a:r>
          </a:p>
          <a:p>
            <a:pPr>
              <a:buFont typeface="Wingdings" panose="05000000000000000000" pitchFamily="2" charset="2"/>
              <a:buChar char="Ø"/>
            </a:pPr>
            <a:r>
              <a:rPr lang="en-US" dirty="0"/>
              <a:t>Ultrasonic Frequency: 40k Hz</a:t>
            </a:r>
          </a:p>
          <a:p>
            <a:pPr>
              <a:buFont typeface="Wingdings" panose="05000000000000000000" pitchFamily="2" charset="2"/>
              <a:buChar char="Ø"/>
            </a:pPr>
            <a:r>
              <a:rPr lang="en-US" dirty="0"/>
              <a:t>Trigger Pulse Width :10 </a:t>
            </a:r>
            <a:r>
              <a:rPr lang="el-GR" dirty="0"/>
              <a:t>μ</a:t>
            </a:r>
            <a:r>
              <a:rPr lang="en-US" dirty="0"/>
              <a: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2209800"/>
            <a:ext cx="2742045" cy="1809750"/>
          </a:xfrm>
          <a:prstGeom prst="rect">
            <a:avLst/>
          </a:prstGeom>
        </p:spPr>
      </p:pic>
    </p:spTree>
    <p:extLst>
      <p:ext uri="{BB962C8B-B14F-4D97-AF65-F5344CB8AC3E}">
        <p14:creationId xmlns:p14="http://schemas.microsoft.com/office/powerpoint/2010/main" val="45777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normAutofit/>
          </a:bodyPr>
          <a:lstStyle/>
          <a:p>
            <a:r>
              <a:rPr lang="en-US" u="sng" dirty="0"/>
              <a:t>LDR</a:t>
            </a:r>
          </a:p>
        </p:txBody>
      </p:sp>
      <p:sp>
        <p:nvSpPr>
          <p:cNvPr id="3" name="Content Placeholder 2"/>
          <p:cNvSpPr>
            <a:spLocks noGrp="1"/>
          </p:cNvSpPr>
          <p:nvPr>
            <p:ph idx="1"/>
          </p:nvPr>
        </p:nvSpPr>
        <p:spPr>
          <a:xfrm>
            <a:off x="3322173" y="1130105"/>
            <a:ext cx="6096000" cy="5194496"/>
          </a:xfrm>
        </p:spPr>
        <p:txBody>
          <a:bodyPr>
            <a:normAutofit/>
          </a:bodyPr>
          <a:lstStyle/>
          <a:p>
            <a:pPr fontAlgn="t">
              <a:buFont typeface="Wingdings" panose="05000000000000000000" pitchFamily="2" charset="2"/>
              <a:buChar char="Ø"/>
            </a:pPr>
            <a:r>
              <a:rPr lang="en-US" dirty="0"/>
              <a:t>Max power dissipation: 200mW</a:t>
            </a:r>
          </a:p>
          <a:p>
            <a:pPr fontAlgn="t">
              <a:buFont typeface="Wingdings" panose="05000000000000000000" pitchFamily="2" charset="2"/>
              <a:buChar char="Ø"/>
            </a:pPr>
            <a:r>
              <a:rPr lang="en-US" dirty="0"/>
              <a:t>Peak wavelength: 600nm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 y="934563"/>
            <a:ext cx="2886075" cy="2093274"/>
          </a:xfrm>
          <a:prstGeom prst="rect">
            <a:avLst/>
          </a:prstGeom>
        </p:spPr>
      </p:pic>
      <p:sp>
        <p:nvSpPr>
          <p:cNvPr id="5" name="TextBox 4"/>
          <p:cNvSpPr txBox="1"/>
          <p:nvPr/>
        </p:nvSpPr>
        <p:spPr>
          <a:xfrm>
            <a:off x="4038600" y="3200400"/>
            <a:ext cx="3666618" cy="769441"/>
          </a:xfrm>
          <a:prstGeom prst="rect">
            <a:avLst/>
          </a:prstGeom>
          <a:noFill/>
        </p:spPr>
        <p:txBody>
          <a:bodyPr wrap="square" rtlCol="0">
            <a:spAutoFit/>
          </a:bodyPr>
          <a:lstStyle/>
          <a:p>
            <a:r>
              <a:rPr lang="en-US" sz="4400" u="sng" dirty="0">
                <a:latin typeface="+mj-lt"/>
              </a:rPr>
              <a:t>LED</a:t>
            </a:r>
            <a:endParaRPr lang="en-US" sz="4400" dirty="0">
              <a:latin typeface="+mj-lt"/>
            </a:endParaRPr>
          </a:p>
        </p:txBody>
      </p:sp>
      <p:pic>
        <p:nvPicPr>
          <p:cNvPr id="6" name="Picture 5"/>
          <p:cNvPicPr>
            <a:picLocks noChangeAspect="1"/>
          </p:cNvPicPr>
          <p:nvPr/>
        </p:nvPicPr>
        <p:blipFill>
          <a:blip r:embed="rId3"/>
          <a:stretch>
            <a:fillRect/>
          </a:stretch>
        </p:blipFill>
        <p:spPr>
          <a:xfrm>
            <a:off x="533400" y="4170837"/>
            <a:ext cx="6334293" cy="52734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4042321"/>
            <a:ext cx="2209800" cy="2209800"/>
          </a:xfrm>
          <a:prstGeom prst="rect">
            <a:avLst/>
          </a:prstGeom>
        </p:spPr>
      </p:pic>
    </p:spTree>
    <p:extLst>
      <p:ext uri="{BB962C8B-B14F-4D97-AF65-F5344CB8AC3E}">
        <p14:creationId xmlns:p14="http://schemas.microsoft.com/office/powerpoint/2010/main" val="394846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normAutofit/>
          </a:bodyPr>
          <a:lstStyle/>
          <a:p>
            <a:r>
              <a:rPr lang="en-US" u="sng" dirty="0"/>
              <a:t>LM-35</a:t>
            </a:r>
          </a:p>
        </p:txBody>
      </p:sp>
      <p:sp>
        <p:nvSpPr>
          <p:cNvPr id="3" name="Content Placeholder 2"/>
          <p:cNvSpPr>
            <a:spLocks noGrp="1"/>
          </p:cNvSpPr>
          <p:nvPr>
            <p:ph idx="1"/>
          </p:nvPr>
        </p:nvSpPr>
        <p:spPr>
          <a:xfrm>
            <a:off x="3026898" y="1981200"/>
            <a:ext cx="6096000" cy="5194496"/>
          </a:xfrm>
        </p:spPr>
        <p:txBody>
          <a:bodyPr>
            <a:normAutofit/>
          </a:bodyPr>
          <a:lstStyle/>
          <a:p>
            <a:pPr fontAlgn="t">
              <a:buFont typeface="Wingdings" panose="05000000000000000000" pitchFamily="2" charset="2"/>
              <a:buChar char="Ø"/>
            </a:pPr>
            <a:r>
              <a:rPr lang="en-US" dirty="0"/>
              <a:t>Measure temperature ranging from -55°C to 150°C </a:t>
            </a:r>
          </a:p>
          <a:p>
            <a:pPr fontAlgn="t">
              <a:buFont typeface="Wingdings" panose="05000000000000000000" pitchFamily="2" charset="2"/>
              <a:buChar char="Ø"/>
            </a:pPr>
            <a:r>
              <a:rPr lang="en-US" dirty="0"/>
              <a:t>Voltage: 5V</a:t>
            </a:r>
          </a:p>
          <a:p>
            <a:pPr fontAlgn="t">
              <a:buFont typeface="Wingdings" panose="05000000000000000000" pitchFamily="2" charset="2"/>
              <a:buChar char="Ø"/>
            </a:pPr>
            <a:r>
              <a:rPr lang="en-US" dirty="0"/>
              <a:t>±0.5°C  Accuracy </a:t>
            </a:r>
          </a:p>
          <a:p>
            <a:pPr marL="0" indent="0" fontAlgn="t">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23" y="1676400"/>
            <a:ext cx="2847975" cy="3619500"/>
          </a:xfrm>
          <a:prstGeom prst="rect">
            <a:avLst/>
          </a:prstGeom>
        </p:spPr>
      </p:pic>
    </p:spTree>
    <p:extLst>
      <p:ext uri="{BB962C8B-B14F-4D97-AF65-F5344CB8AC3E}">
        <p14:creationId xmlns:p14="http://schemas.microsoft.com/office/powerpoint/2010/main" val="141169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SOFTWARE COMPONENTS</a:t>
            </a:r>
          </a:p>
        </p:txBody>
      </p:sp>
      <p:sp>
        <p:nvSpPr>
          <p:cNvPr id="3" name="Content Placeholder 2"/>
          <p:cNvSpPr>
            <a:spLocks noGrp="1"/>
          </p:cNvSpPr>
          <p:nvPr>
            <p:ph idx="1"/>
          </p:nvPr>
        </p:nvSpPr>
        <p:spPr>
          <a:xfrm>
            <a:off x="431549" y="1130105"/>
            <a:ext cx="8229600" cy="5257800"/>
          </a:xfrm>
        </p:spPr>
        <p:txBody>
          <a:bodyPr>
            <a:normAutofit/>
          </a:bodyPr>
          <a:lstStyle/>
          <a:p>
            <a:pPr>
              <a:buFont typeface="Wingdings" panose="05000000000000000000" pitchFamily="2" charset="2"/>
              <a:buChar char="ü"/>
            </a:pPr>
            <a:r>
              <a:rPr lang="en-US" dirty="0" err="1"/>
              <a:t>MPlab</a:t>
            </a:r>
            <a:r>
              <a:rPr lang="en-US" dirty="0"/>
              <a:t> IDE platform</a:t>
            </a:r>
          </a:p>
          <a:p>
            <a:pPr>
              <a:buFont typeface="Wingdings" panose="05000000000000000000" pitchFamily="2" charset="2"/>
              <a:buChar char="ü"/>
            </a:pPr>
            <a:endParaRPr lang="en-US" dirty="0"/>
          </a:p>
          <a:p>
            <a:pPr marL="0" indent="0">
              <a:buNone/>
            </a:pPr>
            <a:endParaRPr lang="en-US" dirty="0"/>
          </a:p>
          <a:p>
            <a:pPr>
              <a:buFont typeface="Wingdings" panose="05000000000000000000" pitchFamily="2" charset="2"/>
              <a:buChar char="ü"/>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49" y="1666451"/>
            <a:ext cx="7574000" cy="4721454"/>
          </a:xfrm>
          <a:prstGeom prst="rect">
            <a:avLst/>
          </a:prstGeom>
        </p:spPr>
      </p:pic>
    </p:spTree>
    <p:extLst>
      <p:ext uri="{BB962C8B-B14F-4D97-AF65-F5344CB8AC3E}">
        <p14:creationId xmlns:p14="http://schemas.microsoft.com/office/powerpoint/2010/main" val="1357124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RESULT</a:t>
            </a:r>
          </a:p>
        </p:txBody>
      </p:sp>
      <p:pic>
        <p:nvPicPr>
          <p:cNvPr id="4" name="Picture 3"/>
          <p:cNvPicPr/>
          <p:nvPr/>
        </p:nvPicPr>
        <p:blipFill>
          <a:blip r:embed="rId2" cstate="print">
            <a:extLst>
              <a:ext uri="{28A0092B-C50C-407E-A947-70E740481C1C}">
                <a14:useLocalDpi xmlns:a14="http://schemas.microsoft.com/office/drawing/2010/main" val="0"/>
              </a:ext>
            </a:extLst>
          </a:blip>
          <a:srcRect t="10706" r="18965" b="10424"/>
          <a:stretch>
            <a:fillRect/>
          </a:stretch>
        </p:blipFill>
        <p:spPr bwMode="auto">
          <a:xfrm>
            <a:off x="838200" y="1295400"/>
            <a:ext cx="7315200" cy="472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100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ADVANTAGES</a:t>
            </a:r>
          </a:p>
        </p:txBody>
      </p:sp>
      <p:sp>
        <p:nvSpPr>
          <p:cNvPr id="3" name="Content Placeholder 2"/>
          <p:cNvSpPr>
            <a:spLocks noGrp="1"/>
          </p:cNvSpPr>
          <p:nvPr>
            <p:ph idx="1"/>
          </p:nvPr>
        </p:nvSpPr>
        <p:spPr>
          <a:xfrm>
            <a:off x="457200" y="1600200"/>
            <a:ext cx="8229600" cy="5257800"/>
          </a:xfrm>
        </p:spPr>
        <p:txBody>
          <a:bodyPr>
            <a:normAutofit/>
          </a:bodyPr>
          <a:lstStyle/>
          <a:p>
            <a:pPr fontAlgn="base">
              <a:buFont typeface="Wingdings" panose="05000000000000000000" pitchFamily="2" charset="2"/>
              <a:buChar char="Ø"/>
            </a:pPr>
            <a:r>
              <a:rPr lang="en-US" dirty="0"/>
              <a:t>A reduction in manpower, emissions, fuel use and traffic.</a:t>
            </a:r>
          </a:p>
          <a:p>
            <a:pPr fontAlgn="base">
              <a:buFont typeface="Wingdings" panose="05000000000000000000" pitchFamily="2" charset="2"/>
              <a:buChar char="Ø"/>
            </a:pPr>
            <a:r>
              <a:rPr lang="en-US" dirty="0"/>
              <a:t>Minimize the number of waste bins needed.</a:t>
            </a:r>
          </a:p>
          <a:p>
            <a:pPr fontAlgn="base">
              <a:buFont typeface="Wingdings" panose="05000000000000000000" pitchFamily="2" charset="2"/>
              <a:buChar char="Ø"/>
            </a:pPr>
            <a:r>
              <a:rPr lang="en-US" dirty="0"/>
              <a:t>Improved environment (no overflowing bins and less unpleasant smell).</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5964986" y="4038600"/>
            <a:ext cx="2675691" cy="2632793"/>
          </a:xfrm>
          <a:prstGeom prst="rect">
            <a:avLst/>
          </a:prstGeom>
        </p:spPr>
      </p:pic>
    </p:spTree>
    <p:extLst>
      <p:ext uri="{BB962C8B-B14F-4D97-AF65-F5344CB8AC3E}">
        <p14:creationId xmlns:p14="http://schemas.microsoft.com/office/powerpoint/2010/main" val="315260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APPLICATIONS</a:t>
            </a:r>
          </a:p>
        </p:txBody>
      </p:sp>
      <p:sp>
        <p:nvSpPr>
          <p:cNvPr id="3" name="Content Placeholder 2"/>
          <p:cNvSpPr>
            <a:spLocks noGrp="1"/>
          </p:cNvSpPr>
          <p:nvPr>
            <p:ph idx="1"/>
          </p:nvPr>
        </p:nvSpPr>
        <p:spPr>
          <a:xfrm>
            <a:off x="457200" y="1600200"/>
            <a:ext cx="8229600" cy="5257800"/>
          </a:xfrm>
        </p:spPr>
        <p:txBody>
          <a:bodyPr>
            <a:normAutofit/>
          </a:bodyPr>
          <a:lstStyle/>
          <a:p>
            <a:pPr fontAlgn="base">
              <a:buFont typeface="Wingdings" panose="05000000000000000000" pitchFamily="2" charset="2"/>
              <a:buChar char="Ø"/>
            </a:pPr>
            <a:r>
              <a:rPr lang="en-US" dirty="0"/>
              <a:t>Real time based cleaning of our cities.</a:t>
            </a:r>
          </a:p>
          <a:p>
            <a:pPr fontAlgn="base">
              <a:buFont typeface="Wingdings" panose="05000000000000000000" pitchFamily="2" charset="2"/>
              <a:buChar char="Ø"/>
            </a:pPr>
            <a:r>
              <a:rPr lang="en-US" dirty="0"/>
              <a:t>Empowered </a:t>
            </a:r>
            <a:r>
              <a:rPr lang="en-US" dirty="0" err="1"/>
              <a:t>Swachh</a:t>
            </a:r>
            <a:r>
              <a:rPr lang="en-US" dirty="0"/>
              <a:t> Bharat Mission.</a:t>
            </a:r>
          </a:p>
          <a:p>
            <a:pPr fontAlgn="base">
              <a:buFont typeface="Wingdings" panose="05000000000000000000" pitchFamily="2" charset="2"/>
              <a:buChar char="Ø"/>
            </a:pPr>
            <a:r>
              <a:rPr lang="en-US" dirty="0"/>
              <a:t>Used in public areas like bus stands, railways stations, etc…</a:t>
            </a:r>
          </a:p>
          <a:p>
            <a:pPr fontAlgn="base">
              <a:buFont typeface="Wingdings" panose="05000000000000000000" pitchFamily="2" charset="2"/>
              <a:buChar char="Ø"/>
            </a:pPr>
            <a:r>
              <a:rPr lang="en-US" dirty="0"/>
              <a:t>Used in industries to deliver waste at proper timing.</a:t>
            </a:r>
          </a:p>
          <a:p>
            <a:pPr fontAlgn="base">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86511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FUTURE SCOPE</a:t>
            </a:r>
          </a:p>
        </p:txBody>
      </p:sp>
      <p:sp>
        <p:nvSpPr>
          <p:cNvPr id="3" name="Content Placeholder 2"/>
          <p:cNvSpPr>
            <a:spLocks noGrp="1"/>
          </p:cNvSpPr>
          <p:nvPr>
            <p:ph idx="1"/>
          </p:nvPr>
        </p:nvSpPr>
        <p:spPr>
          <a:xfrm>
            <a:off x="609600" y="1828800"/>
            <a:ext cx="7924800" cy="4419600"/>
          </a:xfrm>
        </p:spPr>
        <p:txBody>
          <a:bodyPr>
            <a:normAutofit/>
          </a:bodyPr>
          <a:lstStyle/>
          <a:p>
            <a:pPr marL="0" indent="0" algn="just" fontAlgn="base">
              <a:buNone/>
            </a:pPr>
            <a:r>
              <a:rPr lang="en-US" dirty="0"/>
              <a:t>	The system will develop the recycling (burning process for converting the waste into heat energy i.e., power generator or fertilizer) the wastage of the dust within the unit.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498" y="4267200"/>
            <a:ext cx="6400800" cy="2438400"/>
          </a:xfrm>
          <a:prstGeom prst="rect">
            <a:avLst/>
          </a:prstGeom>
        </p:spPr>
      </p:pic>
    </p:spTree>
    <p:extLst>
      <p:ext uri="{BB962C8B-B14F-4D97-AF65-F5344CB8AC3E}">
        <p14:creationId xmlns:p14="http://schemas.microsoft.com/office/powerpoint/2010/main" val="284385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OBJECTIVE</a:t>
            </a:r>
          </a:p>
        </p:txBody>
      </p:sp>
      <p:sp>
        <p:nvSpPr>
          <p:cNvPr id="3" name="Content Placeholder 2"/>
          <p:cNvSpPr>
            <a:spLocks noGrp="1"/>
          </p:cNvSpPr>
          <p:nvPr>
            <p:ph idx="1"/>
          </p:nvPr>
        </p:nvSpPr>
        <p:spPr>
          <a:xfrm>
            <a:off x="457200" y="1130105"/>
            <a:ext cx="8208498" cy="4813495"/>
          </a:xfrm>
        </p:spPr>
        <p:txBody>
          <a:bodyPr>
            <a:normAutofit/>
          </a:bodyPr>
          <a:lstStyle/>
          <a:p>
            <a:pPr marL="0" indent="0" algn="just">
              <a:buNone/>
            </a:pPr>
            <a:endParaRPr lang="en-US" sz="2800" dirty="0"/>
          </a:p>
          <a:p>
            <a:pPr algn="just">
              <a:buFont typeface="Wingdings" panose="05000000000000000000" pitchFamily="2" charset="2"/>
              <a:buChar char="Ø"/>
            </a:pPr>
            <a:r>
              <a:rPr lang="en-US" sz="2800" dirty="0"/>
              <a:t>       To design a “Smart Dustbin” which is a </a:t>
            </a:r>
            <a:r>
              <a:rPr lang="en-US" sz="2800" dirty="0" err="1"/>
              <a:t>wifi</a:t>
            </a:r>
            <a:r>
              <a:rPr lang="en-US" sz="2800" dirty="0"/>
              <a:t> enabled bin which automatically detects the garbage level and sends message to respective municipal authorities updating the status of the bin.</a:t>
            </a:r>
          </a:p>
          <a:p>
            <a:pPr algn="just">
              <a:buFont typeface="Wingdings" panose="05000000000000000000" pitchFamily="2" charset="2"/>
              <a:buChar char="Ø"/>
            </a:pPr>
            <a:r>
              <a:rPr lang="en-US" sz="2800" dirty="0"/>
              <a:t>       The salient feature of this method is to build a clean environment and to empower the “SWACHH BHARATH” Mission. </a:t>
            </a:r>
          </a:p>
        </p:txBody>
      </p:sp>
      <p:pic>
        <p:nvPicPr>
          <p:cNvPr id="4" name="Picture 3"/>
          <p:cNvPicPr>
            <a:picLocks noChangeAspect="1"/>
          </p:cNvPicPr>
          <p:nvPr/>
        </p:nvPicPr>
        <p:blipFill>
          <a:blip r:embed="rId2"/>
          <a:stretch>
            <a:fillRect/>
          </a:stretch>
        </p:blipFill>
        <p:spPr>
          <a:xfrm>
            <a:off x="6858000" y="4800600"/>
            <a:ext cx="2057400" cy="1881609"/>
          </a:xfrm>
          <a:prstGeom prst="rect">
            <a:avLst/>
          </a:prstGeom>
        </p:spPr>
      </p:pic>
    </p:spTree>
    <p:extLst>
      <p:ext uri="{BB962C8B-B14F-4D97-AF65-F5344CB8AC3E}">
        <p14:creationId xmlns:p14="http://schemas.microsoft.com/office/powerpoint/2010/main" val="1202918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CONCULSION</a:t>
            </a:r>
          </a:p>
        </p:txBody>
      </p:sp>
      <p:sp>
        <p:nvSpPr>
          <p:cNvPr id="3" name="Content Placeholder 2"/>
          <p:cNvSpPr>
            <a:spLocks noGrp="1"/>
          </p:cNvSpPr>
          <p:nvPr>
            <p:ph idx="1"/>
          </p:nvPr>
        </p:nvSpPr>
        <p:spPr>
          <a:xfrm>
            <a:off x="457200" y="1600200"/>
            <a:ext cx="7924800" cy="4419600"/>
          </a:xfrm>
        </p:spPr>
        <p:txBody>
          <a:bodyPr>
            <a:normAutofit fontScale="92500" lnSpcReduction="10000"/>
          </a:bodyPr>
          <a:lstStyle/>
          <a:p>
            <a:pPr marL="0" indent="0" algn="just" fontAlgn="base">
              <a:buNone/>
            </a:pPr>
            <a:r>
              <a:rPr lang="en-US" dirty="0"/>
              <a:t>	The proposed system uses a more powerful and efficient microcontroller and the data is uploaded to the database only when leftover space and garbage weight in the garbage container cross thresholds. The collected data is stored in the cloud and can be used for predicting the waste generation. The automated execution of commands and triggering helps in providing exact values of the garbage levels resulting in efficient garbage collection and monitor. </a:t>
            </a:r>
          </a:p>
          <a:p>
            <a:pPr algn="just">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9997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700"/>
            <a:ext cx="8229600" cy="1143000"/>
          </a:xfrm>
        </p:spPr>
        <p:txBody>
          <a:bodyPr/>
          <a:lstStyle/>
          <a:p>
            <a:r>
              <a:rPr lang="en-US" u="sng" dirty="0"/>
              <a:t>ANY QUERIES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02165"/>
            <a:ext cx="9144000" cy="5433934"/>
          </a:xfrm>
          <a:prstGeom prst="rect">
            <a:avLst/>
          </a:prstGeom>
        </p:spPr>
      </p:pic>
    </p:spTree>
    <p:extLst>
      <p:ext uri="{BB962C8B-B14F-4D97-AF65-F5344CB8AC3E}">
        <p14:creationId xmlns:p14="http://schemas.microsoft.com/office/powerpoint/2010/main" val="267646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4114800"/>
            <a:ext cx="2539682" cy="253968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59434"/>
            <a:ext cx="3962400" cy="3962400"/>
          </a:xfrm>
          <a:prstGeom prst="rect">
            <a:avLst/>
          </a:prstGeom>
        </p:spPr>
      </p:pic>
    </p:spTree>
    <p:extLst>
      <p:ext uri="{BB962C8B-B14F-4D97-AF65-F5344CB8AC3E}">
        <p14:creationId xmlns:p14="http://schemas.microsoft.com/office/powerpoint/2010/main" val="27160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ABSTRACT</a:t>
            </a:r>
          </a:p>
        </p:txBody>
      </p:sp>
      <p:sp>
        <p:nvSpPr>
          <p:cNvPr id="3" name="Content Placeholder 2"/>
          <p:cNvSpPr>
            <a:spLocks noGrp="1"/>
          </p:cNvSpPr>
          <p:nvPr>
            <p:ph idx="1"/>
          </p:nvPr>
        </p:nvSpPr>
        <p:spPr>
          <a:xfrm>
            <a:off x="457200" y="1130105"/>
            <a:ext cx="8208498" cy="4813495"/>
          </a:xfrm>
        </p:spPr>
        <p:txBody>
          <a:bodyPr>
            <a:normAutofit lnSpcReduction="10000"/>
          </a:bodyPr>
          <a:lstStyle/>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	</a:t>
            </a:r>
            <a:r>
              <a:rPr lang="en-US" sz="2800" dirty="0">
                <a:latin typeface="+mj-lt"/>
                <a:cs typeface="Times New Roman" panose="02020603050405020304" pitchFamily="18" charset="0"/>
              </a:rPr>
              <a:t>In this system, smart bin is built with a pic microcontroller, which is interfaced with </a:t>
            </a:r>
            <a:r>
              <a:rPr lang="en-US" sz="2800" dirty="0" err="1">
                <a:latin typeface="+mj-lt"/>
                <a:cs typeface="Times New Roman" panose="02020603050405020304" pitchFamily="18" charset="0"/>
              </a:rPr>
              <a:t>wifi</a:t>
            </a:r>
            <a:r>
              <a:rPr lang="en-US" sz="2800" dirty="0">
                <a:latin typeface="+mj-lt"/>
                <a:cs typeface="Times New Roman" panose="02020603050405020304" pitchFamily="18" charset="0"/>
              </a:rPr>
              <a:t> module and sensor network (Ultrasonic,MQ6,LM-35,LDR), Once the garbage reaches the threshold level sensor will trigger the Microcontroller. This system also includes GAS sensor (MQ6) for measuring the various gas level from dust bin as well as environment. Once these smart bins are implemented by replacing our traditional bins that present today, we had an opportunity to bring clean environment from lumping of wastes on roadside.</a:t>
            </a:r>
          </a:p>
        </p:txBody>
      </p:sp>
    </p:spTree>
    <p:extLst>
      <p:ext uri="{BB962C8B-B14F-4D97-AF65-F5344CB8AC3E}">
        <p14:creationId xmlns:p14="http://schemas.microsoft.com/office/powerpoint/2010/main" val="92242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VIDEO DEMO</a:t>
            </a:r>
          </a:p>
        </p:txBody>
      </p:sp>
      <p:pic>
        <p:nvPicPr>
          <p:cNvPr id="5" name="Untitled Project ‐ Made with Clipcham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4038" y="1600200"/>
            <a:ext cx="8034337" cy="4525963"/>
          </a:xfrm>
        </p:spPr>
      </p:pic>
    </p:spTree>
    <p:extLst>
      <p:ext uri="{BB962C8B-B14F-4D97-AF65-F5344CB8AC3E}">
        <p14:creationId xmlns:p14="http://schemas.microsoft.com/office/powerpoint/2010/main" val="261183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LITERATURE REVIEW</a:t>
            </a:r>
          </a:p>
        </p:txBody>
      </p:sp>
      <p:sp>
        <p:nvSpPr>
          <p:cNvPr id="5" name="Content Placeholder 4">
            <a:extLst>
              <a:ext uri="{FF2B5EF4-FFF2-40B4-BE49-F238E27FC236}">
                <a16:creationId xmlns:a16="http://schemas.microsoft.com/office/drawing/2014/main" id="{34C29047-EFF1-48D8-B745-199EBF2AE96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B78FA25-4A80-48EC-847D-5A3FE81FF75E}"/>
              </a:ext>
            </a:extLst>
          </p:cNvPr>
          <p:cNvPicPr>
            <a:picLocks noChangeAspect="1"/>
          </p:cNvPicPr>
          <p:nvPr/>
        </p:nvPicPr>
        <p:blipFill>
          <a:blip r:embed="rId2"/>
          <a:stretch>
            <a:fillRect/>
          </a:stretch>
        </p:blipFill>
        <p:spPr>
          <a:xfrm>
            <a:off x="0" y="1295400"/>
            <a:ext cx="9144000" cy="5333999"/>
          </a:xfrm>
          <a:prstGeom prst="rect">
            <a:avLst/>
          </a:prstGeom>
        </p:spPr>
      </p:pic>
    </p:spTree>
    <p:extLst>
      <p:ext uri="{BB962C8B-B14F-4D97-AF65-F5344CB8AC3E}">
        <p14:creationId xmlns:p14="http://schemas.microsoft.com/office/powerpoint/2010/main" val="3754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u="sng" dirty="0"/>
              <a:t>PROPOSED SYSTEM</a:t>
            </a:r>
          </a:p>
        </p:txBody>
      </p:sp>
      <p:sp>
        <p:nvSpPr>
          <p:cNvPr id="4" name="Content Placeholder 3"/>
          <p:cNvSpPr>
            <a:spLocks noGrp="1"/>
          </p:cNvSpPr>
          <p:nvPr>
            <p:ph idx="1"/>
          </p:nvPr>
        </p:nvSpPr>
        <p:spPr>
          <a:xfrm>
            <a:off x="457200" y="1524000"/>
            <a:ext cx="8229600" cy="4525963"/>
          </a:xfrm>
        </p:spPr>
        <p:txBody>
          <a:bodyPr>
            <a:normAutofit fontScale="77500" lnSpcReduction="20000"/>
          </a:bodyPr>
          <a:lstStyle/>
          <a:p>
            <a:pPr marL="0" indent="0" algn="just">
              <a:lnSpc>
                <a:spcPct val="120000"/>
              </a:lnSpc>
              <a:buNone/>
            </a:pPr>
            <a:r>
              <a:rPr lang="en-US" dirty="0"/>
              <a:t>	 In the proposed method, a Sensor node is installed in every Smart-bin with a power supply. The Sensor node senses bin fullness, temperature, air quality readings and sends statuses by using </a:t>
            </a:r>
            <a:r>
              <a:rPr lang="en-US" dirty="0" err="1"/>
              <a:t>wifi</a:t>
            </a:r>
            <a:r>
              <a:rPr lang="en-US" dirty="0"/>
              <a:t> module, additionally air quality of the area around two meters are measured and displayed and LED setup is fixed around the dustbin to visible at night times, The following hardware components are fixed to the bin. It can also update the status instantly and sends this information to its nearest corporation office. An effective HTML based webpage is used to get the status in the office.</a:t>
            </a:r>
          </a:p>
        </p:txBody>
      </p:sp>
    </p:spTree>
    <p:extLst>
      <p:ext uri="{BB962C8B-B14F-4D97-AF65-F5344CB8AC3E}">
        <p14:creationId xmlns:p14="http://schemas.microsoft.com/office/powerpoint/2010/main" val="59549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700"/>
            <a:ext cx="8229600" cy="1143000"/>
          </a:xfrm>
        </p:spPr>
        <p:txBody>
          <a:bodyPr/>
          <a:lstStyle/>
          <a:p>
            <a:r>
              <a:rPr lang="en-US" u="sng" dirty="0"/>
              <a:t>BLOCK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000"/>
            <a:ext cx="7488652" cy="3533971"/>
          </a:xfrm>
          <a:prstGeom prst="rect">
            <a:avLst/>
          </a:prstGeom>
        </p:spPr>
      </p:pic>
    </p:spTree>
    <p:extLst>
      <p:ext uri="{BB962C8B-B14F-4D97-AF65-F5344CB8AC3E}">
        <p14:creationId xmlns:p14="http://schemas.microsoft.com/office/powerpoint/2010/main" val="308836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12895"/>
            <a:ext cx="8229600" cy="1143000"/>
          </a:xfrm>
        </p:spPr>
        <p:txBody>
          <a:bodyPr/>
          <a:lstStyle/>
          <a:p>
            <a:r>
              <a:rPr lang="en-US" u="sng" dirty="0"/>
              <a:t>LIST OF HARDWARE COMPONENTS</a:t>
            </a:r>
          </a:p>
        </p:txBody>
      </p:sp>
      <p:sp>
        <p:nvSpPr>
          <p:cNvPr id="3" name="Content Placeholder 2"/>
          <p:cNvSpPr>
            <a:spLocks noGrp="1"/>
          </p:cNvSpPr>
          <p:nvPr>
            <p:ph idx="1"/>
          </p:nvPr>
        </p:nvSpPr>
        <p:spPr>
          <a:xfrm>
            <a:off x="457200" y="1600200"/>
            <a:ext cx="8229600" cy="5257800"/>
          </a:xfrm>
        </p:spPr>
        <p:txBody>
          <a:bodyPr>
            <a:normAutofit/>
          </a:bodyPr>
          <a:lstStyle/>
          <a:p>
            <a:pPr>
              <a:buFont typeface="Wingdings" panose="05000000000000000000" pitchFamily="2" charset="2"/>
              <a:buChar char="ü"/>
            </a:pPr>
            <a:r>
              <a:rPr lang="en-US" dirty="0"/>
              <a:t>PIC 16F877A CONTROLLER</a:t>
            </a:r>
          </a:p>
          <a:p>
            <a:pPr>
              <a:buFont typeface="Wingdings" panose="05000000000000000000" pitchFamily="2" charset="2"/>
              <a:buChar char="ü"/>
            </a:pPr>
            <a:r>
              <a:rPr lang="en-US" dirty="0"/>
              <a:t>ESP8266 WIFI-MODULE</a:t>
            </a:r>
          </a:p>
          <a:p>
            <a:pPr>
              <a:buFont typeface="Wingdings" panose="05000000000000000000" pitchFamily="2" charset="2"/>
              <a:buChar char="ü"/>
            </a:pPr>
            <a:r>
              <a:rPr lang="en-US" dirty="0"/>
              <a:t>MQ-6(GAS SENSOR)</a:t>
            </a:r>
          </a:p>
          <a:p>
            <a:pPr>
              <a:buFont typeface="Wingdings" panose="05000000000000000000" pitchFamily="2" charset="2"/>
              <a:buChar char="ü"/>
            </a:pPr>
            <a:r>
              <a:rPr lang="en-US" dirty="0"/>
              <a:t>ULTRASONIC SENSOR</a:t>
            </a:r>
          </a:p>
          <a:p>
            <a:pPr>
              <a:buFont typeface="Wingdings" panose="05000000000000000000" pitchFamily="2" charset="2"/>
              <a:buChar char="ü"/>
            </a:pPr>
            <a:r>
              <a:rPr lang="en-US" dirty="0"/>
              <a:t>LDR(LIGHT DEPENDENT RESISTOR)</a:t>
            </a:r>
          </a:p>
          <a:p>
            <a:pPr>
              <a:buFont typeface="Wingdings" panose="05000000000000000000" pitchFamily="2" charset="2"/>
              <a:buChar char="ü"/>
            </a:pPr>
            <a:r>
              <a:rPr lang="en-US" dirty="0"/>
              <a:t>POWER SUPPLY UNIT</a:t>
            </a:r>
          </a:p>
          <a:p>
            <a:pPr>
              <a:buFont typeface="Wingdings" panose="05000000000000000000" pitchFamily="2" charset="2"/>
              <a:buChar char="ü"/>
            </a:pPr>
            <a:r>
              <a:rPr lang="en-US" dirty="0"/>
              <a:t>LED</a:t>
            </a:r>
          </a:p>
          <a:p>
            <a:pPr>
              <a:buFont typeface="Wingdings" panose="05000000000000000000" pitchFamily="2" charset="2"/>
              <a:buChar char="ü"/>
            </a:pPr>
            <a:r>
              <a:rPr lang="en-US" dirty="0"/>
              <a:t>LM35(TEMPERATURE SENSOR)</a:t>
            </a:r>
          </a:p>
          <a:p>
            <a:pPr>
              <a:buFont typeface="Wingdings" panose="05000000000000000000" pitchFamily="2" charset="2"/>
              <a:buChar char="ü"/>
            </a:pPr>
            <a:endParaRPr lang="en-US" dirty="0"/>
          </a:p>
          <a:p>
            <a:pPr marL="0" indent="0">
              <a:buNone/>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12000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836"/>
            <a:ext cx="8229600" cy="1143000"/>
          </a:xfrm>
        </p:spPr>
        <p:txBody>
          <a:bodyPr>
            <a:normAutofit/>
          </a:bodyPr>
          <a:lstStyle/>
          <a:p>
            <a:r>
              <a:rPr lang="en-US" u="sng" dirty="0"/>
              <a:t>PIC 16F877A CONTROLLER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3005840" cy="4033837"/>
          </a:xfrm>
          <a:prstGeom prst="rect">
            <a:avLst/>
          </a:prstGeom>
        </p:spPr>
      </p:pic>
      <p:sp>
        <p:nvSpPr>
          <p:cNvPr id="3" name="Rectangle 2"/>
          <p:cNvSpPr/>
          <p:nvPr/>
        </p:nvSpPr>
        <p:spPr>
          <a:xfrm>
            <a:off x="3352800" y="1295400"/>
            <a:ext cx="5181600" cy="4616648"/>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Bus width - 8 bits</a:t>
            </a:r>
          </a:p>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Pin Count - 40 </a:t>
            </a:r>
          </a:p>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Program Memory - 14.3 kb</a:t>
            </a:r>
          </a:p>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CPU Speed - 5 million instructions per second</a:t>
            </a:r>
          </a:p>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RAM Size - 368 bytes</a:t>
            </a:r>
          </a:p>
          <a:p>
            <a:pPr marL="457200" indent="-457200">
              <a:lnSpc>
                <a:spcPct val="150000"/>
              </a:lnSpc>
              <a:buFont typeface="Wingdings" panose="05000000000000000000" pitchFamily="2" charset="2"/>
              <a:buChar char="Ø"/>
            </a:pPr>
            <a:r>
              <a:rPr lang="en-US" sz="2800" dirty="0">
                <a:solidFill>
                  <a:srgbClr val="000000"/>
                </a:solidFill>
                <a:latin typeface="+mj-lt"/>
                <a:cs typeface="Times New Roman" panose="02020603050405020304" pitchFamily="18" charset="0"/>
              </a:rPr>
              <a:t>EEPROM Size - 256 bytes</a:t>
            </a:r>
            <a:endParaRPr lang="en-US" sz="2800" b="0" i="0" dirty="0">
              <a:solidFill>
                <a:srgbClr val="000000"/>
              </a:solidFill>
              <a:effectLst/>
              <a:latin typeface="+mj-lt"/>
              <a:cs typeface="Times New Roman" panose="02020603050405020304" pitchFamily="18" charset="0"/>
            </a:endParaRPr>
          </a:p>
        </p:txBody>
      </p:sp>
    </p:spTree>
    <p:extLst>
      <p:ext uri="{BB962C8B-B14F-4D97-AF65-F5344CB8AC3E}">
        <p14:creationId xmlns:p14="http://schemas.microsoft.com/office/powerpoint/2010/main" val="3156695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1255</TotalTime>
  <Words>694</Words>
  <Application>Microsoft Office PowerPoint</Application>
  <PresentationFormat>On-screen Show (4:3)</PresentationFormat>
  <Paragraphs>83</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Office Theme</vt:lpstr>
      <vt:lpstr>IOT BASED SMART WASTE MANAGEMENT SYSTEM </vt:lpstr>
      <vt:lpstr>OBJECTIVE</vt:lpstr>
      <vt:lpstr>ABSTRACT</vt:lpstr>
      <vt:lpstr>VIDEO DEMO</vt:lpstr>
      <vt:lpstr>LITERATURE REVIEW</vt:lpstr>
      <vt:lpstr>PROPOSED SYSTEM</vt:lpstr>
      <vt:lpstr>BLOCK DIAGRAM</vt:lpstr>
      <vt:lpstr>LIST OF HARDWARE COMPONENTS</vt:lpstr>
      <vt:lpstr>PIC 16F877A CONTROLLER</vt:lpstr>
      <vt:lpstr>ESP8266 WIFI-MODULE</vt:lpstr>
      <vt:lpstr>MQ-6(GAS SENSOR)</vt:lpstr>
      <vt:lpstr>ULTRASONIC SENSOR</vt:lpstr>
      <vt:lpstr>LDR</vt:lpstr>
      <vt:lpstr>LM-35</vt:lpstr>
      <vt:lpstr>SOFTWARE COMPONENTS</vt:lpstr>
      <vt:lpstr>RESULT</vt:lpstr>
      <vt:lpstr>ADVANTAGES</vt:lpstr>
      <vt:lpstr>APPLICATIONS</vt:lpstr>
      <vt:lpstr>FUTURE SCOPE</vt:lpstr>
      <vt:lpstr>CONCULSION</vt:lpstr>
      <vt:lpstr>ANY QUERIES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KAVERY ENGINEERING COLLEGE</dc:title>
  <dc:creator>Windows User</dc:creator>
  <cp:lastModifiedBy>ELCOT</cp:lastModifiedBy>
  <cp:revision>120</cp:revision>
  <dcterms:created xsi:type="dcterms:W3CDTF">2020-01-06T15:07:12Z</dcterms:created>
  <dcterms:modified xsi:type="dcterms:W3CDTF">2020-09-22T06:53:00Z</dcterms:modified>
</cp:coreProperties>
</file>